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1" r:id="rId4"/>
    <p:sldId id="266" r:id="rId5"/>
    <p:sldId id="259" r:id="rId6"/>
    <p:sldId id="260" r:id="rId7"/>
    <p:sldId id="262" r:id="rId8"/>
    <p:sldId id="263" r:id="rId9"/>
    <p:sldId id="267" r:id="rId10"/>
    <p:sldId id="268" r:id="rId11"/>
    <p:sldId id="264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28E802F-7FA2-46DE-84F1-48971D6CBE99}">
          <p14:sldIdLst>
            <p14:sldId id="256"/>
            <p14:sldId id="258"/>
            <p14:sldId id="261"/>
            <p14:sldId id="266"/>
            <p14:sldId id="259"/>
            <p14:sldId id="260"/>
            <p14:sldId id="262"/>
            <p14:sldId id="263"/>
            <p14:sldId id="267"/>
            <p14:sldId id="268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43"/>
  </p:normalViewPr>
  <p:slideViewPr>
    <p:cSldViewPr snapToGrid="0">
      <p:cViewPr varScale="1">
        <p:scale>
          <a:sx n="70" d="100"/>
          <a:sy n="70" d="100"/>
        </p:scale>
        <p:origin x="6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Победители</a:t>
            </a:r>
            <a:r>
              <a:rPr lang="ru-RU" baseline="0" dirty="0" smtClean="0"/>
              <a:t> и призеры конкурсов, участие в конференциях и диктантах по родному языку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2022-2023 уч.год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Участники всероссийских и краевых конференций по родному языку и культуре</c:v>
                </c:pt>
                <c:pt idx="1">
                  <c:v>Диктант по родному языку</c:v>
                </c:pt>
                <c:pt idx="2">
                  <c:v>Призеры и победители Вероссийских и краевых конкурсов по родному языку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20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2023-2024 уч.год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Участники всероссийских и краевых конференций по родному языку и культуре</c:v>
                </c:pt>
                <c:pt idx="1">
                  <c:v>Диктант по родному языку</c:v>
                </c:pt>
                <c:pt idx="2">
                  <c:v>Призеры и победители Вероссийских и краевых конкурсов по родному языку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</c:v>
                </c:pt>
                <c:pt idx="1">
                  <c:v>24</c:v>
                </c:pt>
                <c:pt idx="2">
                  <c:v>14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2024-2025 уч.год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Участники всероссийских и краевых конференций по родному языку и культуре</c:v>
                </c:pt>
                <c:pt idx="1">
                  <c:v>Диктант по родному языку</c:v>
                </c:pt>
                <c:pt idx="2">
                  <c:v>Призеры и победители Вероссийских и краевых конкурсов по родному языку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</c:v>
                </c:pt>
                <c:pt idx="1">
                  <c:v>26</c:v>
                </c:pt>
                <c:pt idx="2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6396000"/>
        <c:axId val="176396560"/>
      </c:barChart>
      <c:catAx>
        <c:axId val="176396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6396560"/>
        <c:crosses val="autoZero"/>
        <c:auto val="1"/>
        <c:lblAlgn val="ctr"/>
        <c:lblOffset val="100"/>
        <c:noMultiLvlLbl val="0"/>
      </c:catAx>
      <c:valAx>
        <c:axId val="176396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6396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84635C5-FCA9-26DF-5D32-5CCE8694F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F589E4-5831-AFDC-47BE-743C515A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3EABC2C-E6B4-46FD-1ED4-A2F6531B0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84D10A5-49BA-A664-3725-409B8F0A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D461069-0A12-C7EE-B5ED-695E887A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FC6B5E0-7350-AF31-3E4B-345018FF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49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C384937-372D-CF4A-35AE-F7E0E3541F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A569A52-B188-3921-C35B-1922E4C1C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6516F74-4228-FA6A-8E45-84FF7B697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B165BC8-2EDE-962E-07C3-DF9ECC4D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4C0D6B2-145F-DE2A-08F4-307F6296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A8BDAF7-D789-9924-F7E2-473A050288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10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25C2D5-FA22-E812-4591-77CBD3C8D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71473AD-DC66-3B2E-93EB-89F5DA567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37D6B21-D205-A0BA-F620-6C9C47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F89815C-6DA9-6AD4-6640-AFC55B58E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459CBAC-CAF3-1E08-0277-C114EAC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4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F302CA-BCE6-204F-5296-15671A814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E8F07F2-9DCA-7377-639F-522541F9C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3827CBD-AA54-1060-AD7E-326D2C8F5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9910FD9-E3E6-0FAB-3D4B-226CBC34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4ECF9EC-0A30-6598-E47F-B302DF2F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9020569-211C-F685-DEC2-8B87BA27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9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2793C1-B246-36D0-EDDB-D51B356B7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BC1FD1B-3EF6-6FCB-9ECF-AA987498F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B1F747E-0A9C-2C44-5CA0-668C83CCC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755796B-5A95-FEFC-7978-BBE952C4A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56ED21E-9273-A134-44BA-51FA00F988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E9269D8B-E202-66AC-101F-1F92401E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C95F870-D8D0-B9C6-1F5B-FBAA26143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D61C8DE-1161-FBE6-0D42-B96AEC66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71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F687BF-7686-7D52-D910-341FC42C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05BFD85-E2D1-A821-C037-2E07DDD5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C25C8E2-288A-E8D1-E849-D678E346F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8F3CFD3-F539-8E99-AC21-6C034D8D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A54234D-4CA6-9C9A-5636-14B6BDA5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BA62266-7C8F-A7CC-DC93-E5F5AC6CF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69B774A-9F02-D3B2-99D9-6ADA05CD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995BF9-E6B7-2B03-1DF3-77195A93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BB0D3F3-B8FA-52BD-09EF-6F7280BDC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159449D-02C6-31EA-A43A-4D3C0D9FE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CF154D6-49F5-E241-F2A3-67689F2AC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01E91FC-FC5F-6F64-770E-A84D9D79E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B4D0086-42AD-F28F-65C3-789CC4274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1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8A6973-BFC9-450B-52B1-516773B9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F87CF72-9310-95C5-F18E-AF2E57A5C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D603BB2-E681-E3BB-DFCC-5D66A417F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C5079F3-69B3-351A-1996-60B53087D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D38989E-F776-9B1C-FA9F-29B56AE1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1BAD0D2-48E5-70C4-81FD-A9AA96C4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25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8067C1-EFAA-9A1C-1C17-CBD861503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AC44FD5-781B-46B9-DF39-DB83DF77A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82227A4-08E8-2FA4-92CE-2D52DE709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E27E-E305-E64C-9236-CE2CB3B46A7E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0F2E730-C714-7D56-E243-1659899B2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13A199-714B-83F3-9F1E-C352845C6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2DDE-7C50-104A-9F19-62CAEEF1B0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4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CD9AF3-45E6-0B89-FB25-FE7E79DD50D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51791" y="1784971"/>
            <a:ext cx="9144000" cy="23876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Bounded" pitchFamily="2" charset="0"/>
              </a:rPr>
              <a:t>Модель сохранения родного/нанайского языка в условиях развивающей образовательной среды сельского поселения» (на примере </a:t>
            </a:r>
            <a:r>
              <a:rPr lang="ru-RU" sz="2800" b="1" dirty="0" smtClean="0">
                <a:latin typeface="Bounded" pitchFamily="2" charset="0"/>
              </a:rPr>
              <a:t>МБОУ ООШ </a:t>
            </a:r>
            <a:r>
              <a:rPr lang="ru-RU" sz="2800" b="1" dirty="0" smtClean="0">
                <a:latin typeface="Bounded" pitchFamily="2" charset="0"/>
              </a:rPr>
              <a:t>Бельговского </a:t>
            </a:r>
            <a:r>
              <a:rPr lang="ru-RU" sz="2800" b="1" dirty="0" err="1" smtClean="0">
                <a:latin typeface="Bounded" pitchFamily="2" charset="0"/>
              </a:rPr>
              <a:t>с.п</a:t>
            </a:r>
            <a:r>
              <a:rPr lang="ru-RU" sz="2800" b="1" dirty="0" smtClean="0">
                <a:latin typeface="Bounded" pitchFamily="2" charset="0"/>
              </a:rPr>
              <a:t>. </a:t>
            </a:r>
            <a:r>
              <a:rPr lang="ru-RU" sz="2800" b="1" dirty="0">
                <a:latin typeface="Bounded" pitchFamily="2" charset="0"/>
              </a:rPr>
              <a:t>Хабаровского края)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2B2353F-00CB-9D10-1EDC-3804737F25D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51791" y="4013614"/>
            <a:ext cx="9144000" cy="165576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Кузюрина Ольга Ивановна, директор школы МБОУ ООШ Бельговского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с.п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Bounded Light" pitchFamily="2" charset="0"/>
              </a:rPr>
              <a:t>. Комсомольского муниципального района Хабаровского края</a:t>
            </a:r>
            <a:endParaRPr lang="ru-RU" dirty="0">
              <a:solidFill>
                <a:schemeClr val="bg2">
                  <a:lumMod val="50000"/>
                </a:schemeClr>
              </a:solidFill>
              <a:latin typeface="Bound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70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5593"/>
            <a:ext cx="8840858" cy="466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7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3" t="21891" r="11891" b="5074"/>
          <a:stretch/>
        </p:blipFill>
        <p:spPr>
          <a:xfrm>
            <a:off x="104631" y="1412466"/>
            <a:ext cx="3872552" cy="27650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" t="20592" r="4653" b="235"/>
          <a:stretch/>
        </p:blipFill>
        <p:spPr>
          <a:xfrm>
            <a:off x="8233175" y="2647666"/>
            <a:ext cx="3958825" cy="25751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" t="19503"/>
          <a:stretch/>
        </p:blipFill>
        <p:spPr>
          <a:xfrm>
            <a:off x="4026089" y="2047400"/>
            <a:ext cx="4244453" cy="257919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45658" y="292343"/>
            <a:ext cx="83114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Bounded"/>
              </a:rPr>
              <a:t>Апробация игрового пособия для развития родной речи дошкольников и младших школьников «Сказки и легенды коренных народов Хабаровского края «Таёжные сказы» </a:t>
            </a:r>
            <a:endParaRPr lang="ru-RU" sz="2000" dirty="0">
              <a:latin typeface="Bounded"/>
            </a:endParaRPr>
          </a:p>
        </p:txBody>
      </p:sp>
    </p:spTree>
    <p:extLst>
      <p:ext uri="{BB962C8B-B14F-4D97-AF65-F5344CB8AC3E}">
        <p14:creationId xmlns:p14="http://schemas.microsoft.com/office/powerpoint/2010/main" val="131762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75769375"/>
              </p:ext>
            </p:extLst>
          </p:nvPr>
        </p:nvGraphicFramePr>
        <p:xfrm>
          <a:off x="489803" y="569541"/>
          <a:ext cx="829935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22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924"/>
          <a:stretch/>
        </p:blipFill>
        <p:spPr>
          <a:xfrm>
            <a:off x="0" y="877514"/>
            <a:ext cx="8783508" cy="486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0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48" y="204717"/>
            <a:ext cx="80658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unded"/>
              </a:rPr>
              <a:t>Село Бельго, Хабаровский край</a:t>
            </a:r>
          </a:p>
          <a:p>
            <a:r>
              <a:rPr lang="ru-RU" dirty="0" smtClean="0">
                <a:latin typeface="Bounded"/>
              </a:rPr>
              <a:t>Население – 309 человек, из них КМНС 280.</a:t>
            </a:r>
          </a:p>
          <a:p>
            <a:r>
              <a:rPr lang="ru-RU" dirty="0" smtClean="0">
                <a:latin typeface="Bounded"/>
              </a:rPr>
              <a:t>В </a:t>
            </a:r>
            <a:r>
              <a:rPr lang="ru-RU" dirty="0">
                <a:latin typeface="Bounded"/>
              </a:rPr>
              <a:t>дошкольной группе – 20 воспитанников, из них представителей КМНС 15 детей (75%). Родной язык изучают с 5 лет - 8 детей</a:t>
            </a:r>
            <a:r>
              <a:rPr lang="ru-RU" dirty="0" smtClean="0">
                <a:latin typeface="Bounded"/>
              </a:rPr>
              <a:t>.</a:t>
            </a:r>
            <a:r>
              <a:rPr lang="ru-RU" dirty="0">
                <a:latin typeface="Bounded"/>
              </a:rPr>
              <a:t/>
            </a:r>
            <a:br>
              <a:rPr lang="ru-RU" dirty="0">
                <a:latin typeface="Bounded"/>
              </a:rPr>
            </a:br>
            <a:r>
              <a:rPr lang="ru-RU" dirty="0">
                <a:latin typeface="Bounded"/>
              </a:rPr>
              <a:t>В школе обучается 41 ученик, из них представителей КМНС </a:t>
            </a:r>
            <a:r>
              <a:rPr lang="ru-RU" dirty="0" smtClean="0">
                <a:latin typeface="Bounded"/>
              </a:rPr>
              <a:t>34 </a:t>
            </a:r>
            <a:r>
              <a:rPr lang="ru-RU" dirty="0">
                <a:latin typeface="Bounded"/>
              </a:rPr>
              <a:t>человек </a:t>
            </a:r>
            <a:r>
              <a:rPr lang="ru-RU" dirty="0" smtClean="0">
                <a:latin typeface="Bounded"/>
              </a:rPr>
              <a:t>(83%),</a:t>
            </a:r>
            <a:r>
              <a:rPr lang="ru-RU" dirty="0">
                <a:latin typeface="Bounded"/>
              </a:rPr>
              <a:t/>
            </a:r>
            <a:br>
              <a:rPr lang="ru-RU" dirty="0">
                <a:latin typeface="Bounded"/>
              </a:rPr>
            </a:br>
            <a:r>
              <a:rPr lang="ru-RU" dirty="0">
                <a:latin typeface="Bounded"/>
              </a:rPr>
              <a:t>Нанайский язык изучают </a:t>
            </a:r>
            <a:r>
              <a:rPr lang="ru-RU" dirty="0" smtClean="0">
                <a:latin typeface="Bounded"/>
              </a:rPr>
              <a:t>41 ученик.</a:t>
            </a:r>
            <a:endParaRPr lang="ru-RU" dirty="0">
              <a:latin typeface="Bounded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050" y="2422415"/>
            <a:ext cx="5363570" cy="35722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2415"/>
            <a:ext cx="6344626" cy="357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563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382" y="405600"/>
            <a:ext cx="1578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Bounded"/>
              </a:rPr>
              <a:t>Задачи:</a:t>
            </a:r>
            <a:endParaRPr lang="ru-RU" sz="2800" b="1" dirty="0">
              <a:latin typeface="Bounde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6244" y="928820"/>
            <a:ext cx="84502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latin typeface="Bounded"/>
              </a:rPr>
              <a:t>в </a:t>
            </a:r>
            <a:r>
              <a:rPr lang="ru-RU" dirty="0">
                <a:latin typeface="Bounded"/>
              </a:rPr>
              <a:t>рамках образовательной, проектной и исследовательской деятельности формировать и развивать этнокультурную компетенцию </a:t>
            </a:r>
            <a:r>
              <a:rPr lang="ru-RU" dirty="0" smtClean="0">
                <a:latin typeface="Bounded"/>
              </a:rPr>
              <a:t>обучающихся;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Bounded"/>
              </a:rPr>
              <a:t>сохранение нематериального культурного наследия </a:t>
            </a:r>
            <a:r>
              <a:rPr lang="ru-RU" dirty="0">
                <a:latin typeface="Bounded"/>
              </a:rPr>
              <a:t>своего народа: язык, обычаи, знания и навыки, инструменты, предметы, артефакты и культурные пространства.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909" y="2406148"/>
            <a:ext cx="7599288" cy="358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598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04"/>
          <a:stretch/>
        </p:blipFill>
        <p:spPr>
          <a:xfrm>
            <a:off x="288548" y="1065553"/>
            <a:ext cx="8460036" cy="496515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08750" y="460192"/>
            <a:ext cx="63835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Bounded"/>
              </a:rPr>
              <a:t>Модель социокультурного центра </a:t>
            </a:r>
            <a:endParaRPr lang="ru-RU" sz="2800" b="1" dirty="0">
              <a:latin typeface="Bounded"/>
            </a:endParaRPr>
          </a:p>
        </p:txBody>
      </p:sp>
    </p:spTree>
    <p:extLst>
      <p:ext uri="{BB962C8B-B14F-4D97-AF65-F5344CB8AC3E}">
        <p14:creationId xmlns:p14="http://schemas.microsoft.com/office/powerpoint/2010/main" val="117614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3791" y="610316"/>
            <a:ext cx="52758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Bounded"/>
              </a:rPr>
              <a:t>Этапы реализации проекта: </a:t>
            </a:r>
            <a:endParaRPr lang="ru-RU" sz="2800" b="1" dirty="0">
              <a:latin typeface="Bounded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3081" y="1166843"/>
            <a:ext cx="82705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Bounded"/>
              </a:rPr>
              <a:t>Подготовительный этап: формирование нормативно-правового </a:t>
            </a:r>
            <a:r>
              <a:rPr lang="ru-RU" dirty="0">
                <a:latin typeface="Bounded"/>
              </a:rPr>
              <a:t>обеспечения проекта</a:t>
            </a:r>
            <a:r>
              <a:rPr lang="ru-RU" dirty="0" smtClean="0">
                <a:latin typeface="Bounded"/>
              </a:rPr>
              <a:t>, аналитическая </a:t>
            </a:r>
            <a:r>
              <a:rPr lang="ru-RU" dirty="0">
                <a:latin typeface="Bounded"/>
              </a:rPr>
              <a:t>деятельность, организационно-методические мероприятия. </a:t>
            </a:r>
            <a:endParaRPr lang="ru-RU" dirty="0" smtClean="0">
              <a:latin typeface="Bounded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Bounded"/>
              </a:rPr>
              <a:t>Основной этап: организация внутреннего и внешнего взаимодействия.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Bounded"/>
              </a:rPr>
              <a:t>Заключительный этап: результаты инновационной </a:t>
            </a:r>
            <a:r>
              <a:rPr lang="ru-RU" dirty="0">
                <a:latin typeface="Bounded"/>
              </a:rPr>
              <a:t>деятельности.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6" y="2677478"/>
            <a:ext cx="5895833" cy="32588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898" y="2677478"/>
            <a:ext cx="4666053" cy="325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685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7" y="363659"/>
            <a:ext cx="3769723" cy="28296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1" r="5335"/>
          <a:stretch/>
        </p:blipFill>
        <p:spPr>
          <a:xfrm>
            <a:off x="8620848" y="2238233"/>
            <a:ext cx="3443040" cy="29342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773" y="383051"/>
            <a:ext cx="3749040" cy="2810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11" y="3411940"/>
            <a:ext cx="5074379" cy="25810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7" y="3411940"/>
            <a:ext cx="3385203" cy="254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338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62858" y="148185"/>
            <a:ext cx="5627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Bounded"/>
              </a:rPr>
              <a:t>Дополнительное образование</a:t>
            </a:r>
            <a:endParaRPr lang="ru-RU" sz="2800" b="1" dirty="0">
              <a:latin typeface="Bounded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4" t="9451" r="13134" b="5936"/>
          <a:stretch/>
        </p:blipFill>
        <p:spPr>
          <a:xfrm>
            <a:off x="150125" y="3394910"/>
            <a:ext cx="4435521" cy="254186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7" t="11149" r="11679" b="9815"/>
          <a:stretch/>
        </p:blipFill>
        <p:spPr>
          <a:xfrm>
            <a:off x="4752639" y="3398293"/>
            <a:ext cx="3986821" cy="25384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454" y="2488132"/>
            <a:ext cx="3135422" cy="23502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" t="4180" r="2363" b="3083"/>
          <a:stretch/>
        </p:blipFill>
        <p:spPr>
          <a:xfrm>
            <a:off x="150125" y="846161"/>
            <a:ext cx="2361854" cy="233678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9" t="2161" r="23975" b="4360"/>
          <a:stretch/>
        </p:blipFill>
        <p:spPr>
          <a:xfrm>
            <a:off x="6583115" y="340487"/>
            <a:ext cx="2156345" cy="28424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14017" y="453802"/>
            <a:ext cx="2343259" cy="312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24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62858" y="148185"/>
            <a:ext cx="17323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Bounded"/>
              </a:rPr>
              <a:t>Ресурсы</a:t>
            </a:r>
            <a:endParaRPr lang="ru-RU" sz="2800" b="1" dirty="0">
              <a:latin typeface="Bounded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4" b="11244"/>
          <a:stretch/>
        </p:blipFill>
        <p:spPr>
          <a:xfrm>
            <a:off x="173878" y="1177203"/>
            <a:ext cx="1177961" cy="15659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9" b="2488"/>
          <a:stretch/>
        </p:blipFill>
        <p:spPr>
          <a:xfrm>
            <a:off x="6154354" y="1191795"/>
            <a:ext cx="1164107" cy="15368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" t="444" r="3191" b="1753"/>
          <a:stretch/>
        </p:blipFill>
        <p:spPr>
          <a:xfrm>
            <a:off x="4950204" y="1177202"/>
            <a:ext cx="1160512" cy="15368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9"/>
          <a:stretch/>
        </p:blipFill>
        <p:spPr>
          <a:xfrm>
            <a:off x="3736198" y="1177202"/>
            <a:ext cx="1170368" cy="15368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9" b="1350"/>
          <a:stretch/>
        </p:blipFill>
        <p:spPr>
          <a:xfrm>
            <a:off x="1339078" y="1177204"/>
            <a:ext cx="1181852" cy="15659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3" b="746"/>
          <a:stretch/>
        </p:blipFill>
        <p:spPr>
          <a:xfrm>
            <a:off x="2550404" y="1177202"/>
            <a:ext cx="1157597" cy="156599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0542" y="671405"/>
            <a:ext cx="7331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Bounded"/>
              </a:rPr>
              <a:t>1.          Учебники и учебное </a:t>
            </a:r>
            <a:r>
              <a:rPr lang="ru-RU" dirty="0">
                <a:latin typeface="Bounded"/>
              </a:rPr>
              <a:t>пособие для дошкольных учреждений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3878" y="2850476"/>
            <a:ext cx="72679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endParaRPr lang="ru-RU" dirty="0" smtClean="0"/>
          </a:p>
          <a:p>
            <a:r>
              <a:rPr lang="ru-RU" dirty="0" smtClean="0">
                <a:latin typeface="Bounded"/>
              </a:rPr>
              <a:t>2.</a:t>
            </a:r>
            <a:r>
              <a:rPr lang="ru-RU" dirty="0">
                <a:latin typeface="Bounded"/>
              </a:rPr>
              <a:t>	Грамматика нанайского языка в таблицах.</a:t>
            </a:r>
          </a:p>
          <a:p>
            <a:r>
              <a:rPr lang="ru-RU" dirty="0" smtClean="0">
                <a:latin typeface="Bounded"/>
              </a:rPr>
              <a:t>3.</a:t>
            </a:r>
            <a:r>
              <a:rPr lang="ru-RU" dirty="0">
                <a:latin typeface="Bounded"/>
              </a:rPr>
              <a:t>	</a:t>
            </a:r>
            <a:r>
              <a:rPr lang="ru-RU" dirty="0" err="1">
                <a:latin typeface="Bounded"/>
              </a:rPr>
              <a:t>Электронно</a:t>
            </a:r>
            <a:r>
              <a:rPr lang="ru-RU" dirty="0">
                <a:latin typeface="Bounded"/>
              </a:rPr>
              <a:t> –фонетическое пособие.</a:t>
            </a:r>
          </a:p>
          <a:p>
            <a:pPr marL="342900" indent="-342900">
              <a:buAutoNum type="arabicPeriod" startAt="4"/>
            </a:pPr>
            <a:r>
              <a:rPr lang="ru-RU" dirty="0" smtClean="0">
                <a:latin typeface="Bounded"/>
              </a:rPr>
              <a:t>         Сетевое </a:t>
            </a:r>
            <a:r>
              <a:rPr lang="ru-RU" dirty="0">
                <a:latin typeface="Bounded"/>
              </a:rPr>
              <a:t>сообщество «Федеральная </a:t>
            </a:r>
            <a:r>
              <a:rPr lang="ru-RU" dirty="0" smtClean="0">
                <a:latin typeface="Bounded"/>
              </a:rPr>
              <a:t>инновационная</a:t>
            </a:r>
          </a:p>
          <a:p>
            <a:r>
              <a:rPr lang="ru-RU" dirty="0" smtClean="0">
                <a:latin typeface="Bounded"/>
              </a:rPr>
              <a:t>              площадка </a:t>
            </a:r>
            <a:r>
              <a:rPr lang="ru-RU" dirty="0">
                <a:latin typeface="Bounded"/>
              </a:rPr>
              <a:t>«развитие языков коренных малочисленных </a:t>
            </a:r>
            <a:endParaRPr lang="ru-RU" dirty="0" smtClean="0">
              <a:latin typeface="Bounded"/>
            </a:endParaRPr>
          </a:p>
          <a:p>
            <a:r>
              <a:rPr lang="ru-RU" dirty="0">
                <a:latin typeface="Bounded"/>
              </a:rPr>
              <a:t> </a:t>
            </a:r>
            <a:r>
              <a:rPr lang="ru-RU" dirty="0" smtClean="0">
                <a:latin typeface="Bounded"/>
              </a:rPr>
              <a:t>             народов </a:t>
            </a:r>
            <a:r>
              <a:rPr lang="ru-RU" dirty="0">
                <a:latin typeface="Bounded"/>
              </a:rPr>
              <a:t>Приамурья».</a:t>
            </a:r>
          </a:p>
          <a:p>
            <a:r>
              <a:rPr lang="ru-RU" dirty="0" smtClean="0">
                <a:latin typeface="Bounded"/>
              </a:rPr>
              <a:t>5.</a:t>
            </a:r>
            <a:r>
              <a:rPr lang="ru-RU" dirty="0">
                <a:latin typeface="Bounded"/>
              </a:rPr>
              <a:t>	Материально –техническая база школы.</a:t>
            </a:r>
          </a:p>
          <a:p>
            <a:r>
              <a:rPr lang="ru-RU" dirty="0">
                <a:latin typeface="Bounded"/>
              </a:rPr>
              <a:t>7.	Высшая категория учителей родного языка.</a:t>
            </a:r>
          </a:p>
          <a:p>
            <a:r>
              <a:rPr lang="ru-RU" dirty="0">
                <a:latin typeface="Bounded"/>
              </a:rPr>
              <a:t>8.	Внебюджетные средства.</a:t>
            </a:r>
          </a:p>
          <a:p>
            <a:r>
              <a:rPr lang="ru-RU" dirty="0">
                <a:latin typeface="Bounded"/>
              </a:rPr>
              <a:t>9.	Родительское сообщество.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002" y="1962607"/>
            <a:ext cx="4117145" cy="308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206</Words>
  <Application>Microsoft Office PowerPoint</Application>
  <PresentationFormat>Широкоэкранный</PresentationFormat>
  <Paragraphs>28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Bounded</vt:lpstr>
      <vt:lpstr>Bounded Light</vt:lpstr>
      <vt:lpstr>Calibri</vt:lpstr>
      <vt:lpstr>Calibri Light</vt:lpstr>
      <vt:lpstr>Тема Office</vt:lpstr>
      <vt:lpstr>Модель сохранения родного/нанайского языка в условиях развивающей образовательной среды сельского поселения» (на примере МБОУ ООШ Бельговского с.п. Хабаровского края)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Microsoft Office User</dc:creator>
  <cp:lastModifiedBy>User</cp:lastModifiedBy>
  <cp:revision>24</cp:revision>
  <dcterms:created xsi:type="dcterms:W3CDTF">2026-04-03T20:11:11Z</dcterms:created>
  <dcterms:modified xsi:type="dcterms:W3CDTF">2026-04-13T08:08:18Z</dcterms:modified>
</cp:coreProperties>
</file>